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4"/>
  </p:notesMasterIdLst>
  <p:sldIdLst>
    <p:sldId id="256" r:id="rId2"/>
    <p:sldId id="329" r:id="rId3"/>
    <p:sldId id="437" r:id="rId4"/>
    <p:sldId id="438" r:id="rId5"/>
    <p:sldId id="439" r:id="rId6"/>
    <p:sldId id="436" r:id="rId7"/>
    <p:sldId id="444" r:id="rId8"/>
    <p:sldId id="434" r:id="rId9"/>
    <p:sldId id="441" r:id="rId10"/>
    <p:sldId id="443" r:id="rId11"/>
    <p:sldId id="446" r:id="rId12"/>
    <p:sldId id="4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38" autoAdjust="0"/>
    <p:restoredTop sz="94648"/>
  </p:normalViewPr>
  <p:slideViewPr>
    <p:cSldViewPr snapToGrid="0">
      <p:cViewPr varScale="1">
        <p:scale>
          <a:sx n="98" d="100"/>
          <a:sy n="98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362" y="852144"/>
            <a:ext cx="11391065" cy="917922"/>
          </a:xfrm>
        </p:spPr>
        <p:txBody>
          <a:bodyPr>
            <a:normAutofit/>
          </a:bodyPr>
          <a:lstStyle/>
          <a:p>
            <a:r>
              <a:rPr lang="en-US" dirty="0"/>
              <a:t>Wordle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09" y="6189265"/>
            <a:ext cx="11391065" cy="43458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8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3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8.3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0" name="Picture 9" descr="Cartoon of two chairs with arms and legs and a yellow cube with a p on it&#10;&#10;Description automatically generated">
            <a:extLst>
              <a:ext uri="{FF2B5EF4-FFF2-40B4-BE49-F238E27FC236}">
                <a16:creationId xmlns:a16="http://schemas.microsoft.com/office/drawing/2014/main" id="{CC98A1E8-2226-6C79-91EE-6F3D2504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18619" r="8543" b="8603"/>
          <a:stretch/>
        </p:blipFill>
        <p:spPr>
          <a:xfrm>
            <a:off x="229001" y="1865480"/>
            <a:ext cx="4698299" cy="3947121"/>
          </a:xfrm>
          <a:prstGeom prst="rect">
            <a:avLst/>
          </a:prstGeom>
        </p:spPr>
      </p:pic>
      <p:pic>
        <p:nvPicPr>
          <p:cNvPr id="14" name="Picture 13" descr="A cartoon of a person and person&#10;&#10;Description automatically generated">
            <a:extLst>
              <a:ext uri="{FF2B5EF4-FFF2-40B4-BE49-F238E27FC236}">
                <a16:creationId xmlns:a16="http://schemas.microsoft.com/office/drawing/2014/main" id="{44BECF11-49FF-2A03-7B20-9ACE4A32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91" y="1857504"/>
            <a:ext cx="3045263" cy="3895104"/>
          </a:xfrm>
          <a:prstGeom prst="rect">
            <a:avLst/>
          </a:prstGeom>
        </p:spPr>
      </p:pic>
      <p:pic>
        <p:nvPicPr>
          <p:cNvPr id="4" name="Picture 3" descr="A cartoon of a person talking to a person&#10;&#10;Description automatically generated">
            <a:extLst>
              <a:ext uri="{FF2B5EF4-FFF2-40B4-BE49-F238E27FC236}">
                <a16:creationId xmlns:a16="http://schemas.microsoft.com/office/drawing/2014/main" id="{6BB4BB6E-9706-273F-97ED-FD16B0CD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>
          <a:xfrm>
            <a:off x="8203845" y="1865480"/>
            <a:ext cx="3826401" cy="38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Final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Put yourself in ‘Exam Mode’ when in ‘Study Mode’</a:t>
            </a:r>
          </a:p>
          <a:p>
            <a:pPr marL="12700" marR="767715">
              <a:lnSpc>
                <a:spcPct val="100000"/>
              </a:lnSpc>
            </a:pPr>
            <a:r>
              <a:rPr lang="en-US" dirty="0"/>
              <a:t>Take your time and read questions carefully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Be kind to your TAs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Write legibly and clearly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Use apt comments, including arrows and labels if you need more space to keep writing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Do your best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Stay calm</a:t>
            </a:r>
          </a:p>
          <a:p>
            <a:endParaRPr lang="en-US" dirty="0"/>
          </a:p>
        </p:txBody>
      </p:sp>
      <p:pic>
        <p:nvPicPr>
          <p:cNvPr id="4098" name="Picture 2" descr="Everyone, Stay Calm!">
            <a:extLst>
              <a:ext uri="{FF2B5EF4-FFF2-40B4-BE49-F238E27FC236}">
                <a16:creationId xmlns:a16="http://schemas.microsoft.com/office/drawing/2014/main" id="{33C35A48-7177-29A7-A32A-27C51A29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77" y="4258491"/>
            <a:ext cx="4141114" cy="22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8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076C-8B39-86C8-432D-64E94967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 Luck and Have Fun!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AFAD-5F07-DBA5-3207-97455FA7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Pin on HaHaHehHehHoHoHo">
            <a:extLst>
              <a:ext uri="{FF2B5EF4-FFF2-40B4-BE49-F238E27FC236}">
                <a16:creationId xmlns:a16="http://schemas.microsoft.com/office/drawing/2014/main" id="{15AACCB7-510E-3652-D484-C9102447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7528"/>
            <a:ext cx="4491247" cy="46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7F0D43-777C-8446-858C-CC9045D2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94" y="1677528"/>
            <a:ext cx="5432606" cy="46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3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D6B-541C-451B-B9D0-1DC0ED94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did Josh Wardle store solutions?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199E5402-26F2-9FF2-6DFE-3DE43EC5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71" y="1962150"/>
            <a:ext cx="5788979" cy="4341735"/>
          </a:xfrm>
        </p:spPr>
      </p:pic>
      <p:pic>
        <p:nvPicPr>
          <p:cNvPr id="5" name="Picture 4" descr="A cartoon of a bear&#10;&#10;Description automatically generated">
            <a:extLst>
              <a:ext uri="{FF2B5EF4-FFF2-40B4-BE49-F238E27FC236}">
                <a16:creationId xmlns:a16="http://schemas.microsoft.com/office/drawing/2014/main" id="{9A9E7C4B-2C03-4D19-746E-EEEA31E6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57407" r="3418" b="1301"/>
          <a:stretch/>
        </p:blipFill>
        <p:spPr>
          <a:xfrm>
            <a:off x="2696406" y="2579603"/>
            <a:ext cx="3032908" cy="2422540"/>
          </a:xfrm>
          <a:prstGeom prst="rect">
            <a:avLst/>
          </a:prstGeom>
        </p:spPr>
      </p:pic>
      <p:pic>
        <p:nvPicPr>
          <p:cNvPr id="6" name="Picture 5" descr="A cartoon of a bear&#10;&#10;Description automatically generated">
            <a:extLst>
              <a:ext uri="{FF2B5EF4-FFF2-40B4-BE49-F238E27FC236}">
                <a16:creationId xmlns:a16="http://schemas.microsoft.com/office/drawing/2014/main" id="{C8D79E19-5CB1-EC7D-454B-B5E712B03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3722" b="44630"/>
          <a:stretch/>
        </p:blipFill>
        <p:spPr>
          <a:xfrm>
            <a:off x="314550" y="2303723"/>
            <a:ext cx="2381855" cy="27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D6B-541C-451B-B9D0-1DC0ED94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did Josh Wardle store solutions?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199E5402-26F2-9FF2-6DFE-3DE43EC5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71" y="1962150"/>
            <a:ext cx="5788979" cy="4341735"/>
          </a:xfrm>
        </p:spPr>
      </p:pic>
      <p:pic>
        <p:nvPicPr>
          <p:cNvPr id="5" name="Picture 4" descr="A cartoon of a bear&#10;&#10;Description automatically generated">
            <a:extLst>
              <a:ext uri="{FF2B5EF4-FFF2-40B4-BE49-F238E27FC236}">
                <a16:creationId xmlns:a16="http://schemas.microsoft.com/office/drawing/2014/main" id="{9A9E7C4B-2C03-4D19-746E-EEEA31E6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57407" r="3418" b="1301"/>
          <a:stretch/>
        </p:blipFill>
        <p:spPr>
          <a:xfrm>
            <a:off x="2696406" y="2579603"/>
            <a:ext cx="3032908" cy="2422540"/>
          </a:xfrm>
          <a:prstGeom prst="rect">
            <a:avLst/>
          </a:prstGeom>
        </p:spPr>
      </p:pic>
      <p:pic>
        <p:nvPicPr>
          <p:cNvPr id="6" name="Picture 5" descr="A cartoon of a bear&#10;&#10;Description automatically generated">
            <a:extLst>
              <a:ext uri="{FF2B5EF4-FFF2-40B4-BE49-F238E27FC236}">
                <a16:creationId xmlns:a16="http://schemas.microsoft.com/office/drawing/2014/main" id="{C8D79E19-5CB1-EC7D-454B-B5E712B03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" r="3722" b="44630"/>
          <a:stretch/>
        </p:blipFill>
        <p:spPr>
          <a:xfrm>
            <a:off x="314550" y="2303723"/>
            <a:ext cx="2381855" cy="27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Feedback from grading TAs</a:t>
            </a:r>
          </a:p>
          <a:p>
            <a:r>
              <a:rPr lang="en-US" b="1" dirty="0"/>
              <a:t>Common mistakes</a:t>
            </a:r>
          </a:p>
          <a:p>
            <a:r>
              <a:rPr lang="en-US" b="1" dirty="0"/>
              <a:t>Marking scheme tips</a:t>
            </a:r>
          </a:p>
          <a:p>
            <a:r>
              <a:rPr lang="en-US" b="1" dirty="0"/>
              <a:t>Final tips</a:t>
            </a:r>
          </a:p>
          <a:p>
            <a:r>
              <a:rPr lang="en-US" b="1" dirty="0"/>
              <a:t>Hack Your Brain</a:t>
            </a:r>
          </a:p>
          <a:p>
            <a:r>
              <a:rPr lang="en-US" b="1" dirty="0"/>
              <a:t>Wordle!</a:t>
            </a:r>
          </a:p>
          <a:p>
            <a:endParaRPr lang="en-US" b="1" dirty="0"/>
          </a:p>
        </p:txBody>
      </p:sp>
      <p:pic>
        <p:nvPicPr>
          <p:cNvPr id="1026" name="Picture 2" descr="Drake Hotline Bling Meme Generator - Imgflip">
            <a:extLst>
              <a:ext uri="{FF2B5EF4-FFF2-40B4-BE49-F238E27FC236}">
                <a16:creationId xmlns:a16="http://schemas.microsoft.com/office/drawing/2014/main" id="{78B31FB6-3A08-9517-BD04-B08FB9DE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50" y="734155"/>
            <a:ext cx="5704935" cy="57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2EC6F-42A3-1712-1562-1D1352A1E097}"/>
              </a:ext>
            </a:extLst>
          </p:cNvPr>
          <p:cNvSpPr txBox="1"/>
          <p:nvPr/>
        </p:nvSpPr>
        <p:spPr>
          <a:xfrm>
            <a:off x="9083817" y="1427522"/>
            <a:ext cx="2861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STRESSING OVER</a:t>
            </a:r>
          </a:p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CONTENT AND</a:t>
            </a:r>
            <a:b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EXAMPLES</a:t>
            </a:r>
          </a:p>
          <a:p>
            <a:pPr algn="ctr"/>
            <a:endParaRPr lang="en-CA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51949-A5C8-6868-8618-855B38ED0081}"/>
              </a:ext>
            </a:extLst>
          </p:cNvPr>
          <p:cNvSpPr txBox="1"/>
          <p:nvPr/>
        </p:nvSpPr>
        <p:spPr>
          <a:xfrm>
            <a:off x="9376974" y="4425748"/>
            <a:ext cx="2274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EXAM</a:t>
            </a:r>
            <a:b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CA" sz="3200" dirty="0">
                <a:solidFill>
                  <a:schemeClr val="bg1"/>
                </a:solidFill>
                <a:latin typeface="Impact" panose="020B0806030902050204" pitchFamily="34" charset="0"/>
              </a:rPr>
              <a:t>SUCCESS 101</a:t>
            </a:r>
          </a:p>
        </p:txBody>
      </p:sp>
    </p:spTree>
    <p:extLst>
      <p:ext uri="{BB962C8B-B14F-4D97-AF65-F5344CB8AC3E}">
        <p14:creationId xmlns:p14="http://schemas.microsoft.com/office/powerpoint/2010/main" val="10226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Trust your gut!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503926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Students ended up erasing/crossing out correct (or more correct) outputs when they revisited the question.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“L</a:t>
            </a:r>
            <a:r>
              <a:rPr lang="en-CA" dirty="0"/>
              <a:t>et them know to trust their guts the first time around, a lot of the time their instincts are right, and it really sucks when I can't give them marks because they doubted themselves”</a:t>
            </a: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BD67F30-FE37-07B3-7B27-1FD1B177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96" y="4020327"/>
            <a:ext cx="3271007" cy="24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5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490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Syntax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245638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z="2400" dirty="0"/>
              <a:t>“I would say the best advice is to write your functions without syntax errors… they give bad impressions to graders”</a:t>
            </a:r>
          </a:p>
          <a:p>
            <a:pPr marL="12700" marR="767715">
              <a:lnSpc>
                <a:spcPct val="100000"/>
              </a:lnSpc>
            </a:pPr>
            <a:r>
              <a:rPr lang="en-CA" sz="2400" dirty="0"/>
              <a:t>I know for some parts it’s not easy to avoid syntax errors.  However, it’s hard to give many partial points when there are MANY trivial syntax errors: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Missing colons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Using = instead of ==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Indentations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Incorrect function calls </a:t>
            </a:r>
          </a:p>
          <a:p>
            <a:pPr marL="469900" marR="767715" lvl="1">
              <a:lnSpc>
                <a:spcPct val="100000"/>
              </a:lnSpc>
            </a:pPr>
            <a:r>
              <a:rPr lang="en-CA" sz="2000" dirty="0"/>
              <a:t>(i.e., sleep(</a:t>
            </a:r>
            <a:r>
              <a:rPr lang="en-CA" sz="2000" dirty="0" err="1"/>
              <a:t>wait_sec</a:t>
            </a:r>
            <a:r>
              <a:rPr lang="en-CA" sz="2000" dirty="0"/>
              <a:t>) instead of </a:t>
            </a:r>
            <a:r>
              <a:rPr lang="en-CA" sz="2000" dirty="0" err="1"/>
              <a:t>time.sleep</a:t>
            </a:r>
            <a:r>
              <a:rPr lang="en-CA" sz="2000" dirty="0"/>
              <a:t>(</a:t>
            </a:r>
            <a:r>
              <a:rPr lang="en-CA" sz="2000" dirty="0" err="1"/>
              <a:t>wait_sec</a:t>
            </a:r>
            <a:r>
              <a:rPr lang="en-CA" sz="2000" dirty="0"/>
              <a:t>))</a:t>
            </a:r>
          </a:p>
        </p:txBody>
      </p:sp>
      <p:pic>
        <p:nvPicPr>
          <p:cNvPr id="2050" name="Picture 2" descr="python Memes &amp; GIFs - Imgflip">
            <a:extLst>
              <a:ext uri="{FF2B5EF4-FFF2-40B4-BE49-F238E27FC236}">
                <a16:creationId xmlns:a16="http://schemas.microsoft.com/office/drawing/2014/main" id="{CC4A1435-62E7-C9E1-20BE-C32BD9EE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49" y="2936631"/>
            <a:ext cx="4272951" cy="37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4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Keep it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“I think students confused themselves by over-complicating the problem.”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For Q3 (the ‘if’ statement problem), students used several loops that were not needed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For Q5, you just needed to write the math equation inside a single while loop.  Students over-complicated this in different ways, finding many complex ways to replicate the equation that was already given (ex: how to flip the negative sign for each term)</a:t>
            </a:r>
          </a:p>
          <a:p>
            <a:pPr marL="0" marR="767715" indent="0">
              <a:lnSpc>
                <a:spcPct val="100000"/>
              </a:lnSpc>
              <a:buNone/>
            </a:pP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3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Feedback from Graders – Read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20000"/>
          </a:bodyPr>
          <a:lstStyle/>
          <a:p>
            <a:pPr marL="12700" marR="767715">
              <a:lnSpc>
                <a:spcPct val="100000"/>
              </a:lnSpc>
            </a:pPr>
            <a:r>
              <a:rPr lang="en-CA" dirty="0"/>
              <a:t>Many students ignored the type contract within the docstring indicating the type of variable to return.  </a:t>
            </a:r>
          </a:p>
          <a:p>
            <a:pPr marL="12700" marR="767715">
              <a:lnSpc>
                <a:spcPct val="100000"/>
              </a:lnSpc>
            </a:pPr>
            <a:r>
              <a:rPr lang="en-CA" dirty="0"/>
              <a:t>Pay attention to all docstrings and the type contract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(str) -&gt; float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(str, bool) -&gt; None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ClassName</a:t>
            </a:r>
            <a:r>
              <a:rPr lang="en-CA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) -&gt; str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ClassName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str) -&gt; None</a:t>
            </a:r>
          </a:p>
          <a:p>
            <a:pPr marL="12700" marR="767715">
              <a:lnSpc>
                <a:spcPct val="100000"/>
              </a:lnSpc>
            </a:pP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dict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 {int : list of str) -&gt; </a:t>
            </a:r>
            <a:r>
              <a:rPr lang="en-CA" sz="2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dict</a:t>
            </a:r>
            <a:r>
              <a:rPr lang="en-CA" sz="2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of {str : list of int}</a:t>
            </a:r>
            <a:r>
              <a:rPr lang="en-CA" sz="2200" dirty="0">
                <a:effectLst/>
              </a:rPr>
              <a:t> </a:t>
            </a:r>
          </a:p>
          <a:p>
            <a:pPr marL="12700" marR="767715">
              <a:lnSpc>
                <a:spcPct val="100000"/>
              </a:lnSpc>
            </a:pPr>
            <a:endParaRPr lang="en-CA" sz="2200" dirty="0">
              <a:effectLst/>
            </a:endParaRPr>
          </a:p>
          <a:p>
            <a:pPr marL="12700" marR="767715">
              <a:lnSpc>
                <a:spcPct val="100000"/>
              </a:lnSpc>
            </a:pPr>
            <a:endParaRPr lang="en-CA" sz="1800" dirty="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marR="767715" indent="0">
              <a:lnSpc>
                <a:spcPct val="100000"/>
              </a:lnSpc>
              <a:buNone/>
            </a:pP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Marking Scheme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Common trends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Correctly imports any necessary modules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Returns what the docstring says to return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Completes any necessary conversions (such as with input function)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Defines some accumulator variable (if you need to return some new data structure)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Correct conditional logic (including loops and if statements)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Comments help explain yourself, especially when you forget a method or how to use it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Hack Your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US" dirty="0"/>
              <a:t>Stress increases cortisol levels in your brain</a:t>
            </a: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Cortisol fits into your memory receptors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Impairs memory recall, while promoting memory 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152AB-0FC7-E333-94AC-E60F145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8" y="3586133"/>
            <a:ext cx="3582394" cy="2708290"/>
          </a:xfrm>
          <a:prstGeom prst="rect">
            <a:avLst/>
          </a:prstGeom>
        </p:spPr>
      </p:pic>
      <p:sp>
        <p:nvSpPr>
          <p:cNvPr id="5" name="Pie 4">
            <a:extLst>
              <a:ext uri="{FF2B5EF4-FFF2-40B4-BE49-F238E27FC236}">
                <a16:creationId xmlns:a16="http://schemas.microsoft.com/office/drawing/2014/main" id="{7D555DEC-CB24-BC07-C0ED-BD953933A367}"/>
              </a:ext>
            </a:extLst>
          </p:cNvPr>
          <p:cNvSpPr/>
          <p:nvPr/>
        </p:nvSpPr>
        <p:spPr>
          <a:xfrm rot="2700000">
            <a:off x="5290657" y="3979841"/>
            <a:ext cx="1900989" cy="1900989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AB120AF-9D69-36D8-E66E-060DBBEE91F4}"/>
              </a:ext>
            </a:extLst>
          </p:cNvPr>
          <p:cNvSpPr/>
          <p:nvPr/>
        </p:nvSpPr>
        <p:spPr>
          <a:xfrm rot="13500000">
            <a:off x="6592497" y="4081533"/>
            <a:ext cx="1696453" cy="169645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FF3985E-B25F-3A15-5B0C-DEB4F4C8DBCF}"/>
              </a:ext>
            </a:extLst>
          </p:cNvPr>
          <p:cNvSpPr/>
          <p:nvPr/>
        </p:nvSpPr>
        <p:spPr>
          <a:xfrm rot="13500000">
            <a:off x="6592496" y="4081532"/>
            <a:ext cx="1696453" cy="1696453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F98A5-0C80-4B0C-2351-5E86F8C158DC}"/>
              </a:ext>
            </a:extLst>
          </p:cNvPr>
          <p:cNvSpPr txBox="1"/>
          <p:nvPr/>
        </p:nvSpPr>
        <p:spPr>
          <a:xfrm>
            <a:off x="6519383" y="884077"/>
            <a:ext cx="5138971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sz="3200" dirty="0"/>
              <a:t>TLDR: Be chill.  Don’t stress.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AC6D-18F9-7D24-C065-0ED28884ED2D}"/>
              </a:ext>
            </a:extLst>
          </p:cNvPr>
          <p:cNvSpPr txBox="1"/>
          <p:nvPr/>
        </p:nvSpPr>
        <p:spPr>
          <a:xfrm>
            <a:off x="4896949" y="6197036"/>
            <a:ext cx="405662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dirty="0"/>
              <a:t>One of your many memory receptors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B263A6-F231-7364-C9F0-B5A50B42B81A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711351" y="5814204"/>
            <a:ext cx="213910" cy="3828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27602</TotalTime>
  <Words>545</Words>
  <Application>Microsoft Macintosh PowerPoint</Application>
  <PresentationFormat>Widescreen</PresentationFormat>
  <Paragraphs>71</Paragraphs>
  <Slides>12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Impact</vt:lpstr>
      <vt:lpstr>Segoe UI</vt:lpstr>
      <vt:lpstr>Wingdings</vt:lpstr>
      <vt:lpstr>APS106_PPTX_Theme</vt:lpstr>
      <vt:lpstr>Wordle!</vt:lpstr>
      <vt:lpstr>How did Josh Wardle store solutions?</vt:lpstr>
      <vt:lpstr>Today’s Content</vt:lpstr>
      <vt:lpstr>Feedback from Graders – Trust your gut!</vt:lpstr>
      <vt:lpstr>Feedback from Graders – Syntax is important</vt:lpstr>
      <vt:lpstr>Feedback from Graders – Keep it simple</vt:lpstr>
      <vt:lpstr>Feedback from Graders – Read carefully</vt:lpstr>
      <vt:lpstr>Marking Scheme Tips</vt:lpstr>
      <vt:lpstr>Hack Your Brain</vt:lpstr>
      <vt:lpstr>Final Tips</vt:lpstr>
      <vt:lpstr>Good Luck and Have Fun!</vt:lpstr>
      <vt:lpstr>How did Josh Wardle store solutions?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191</cp:revision>
  <dcterms:created xsi:type="dcterms:W3CDTF">2021-11-03T00:49:37Z</dcterms:created>
  <dcterms:modified xsi:type="dcterms:W3CDTF">2025-03-06T12:18:30Z</dcterms:modified>
</cp:coreProperties>
</file>